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Cochran" userId="69a6fd3bf21c8547" providerId="LiveId" clId="{6FA91D53-C8B8-4C88-9813-7D05AD300E28}"/>
    <pc:docChg chg="undo custSel modSld">
      <pc:chgData name="Alan Cochran" userId="69a6fd3bf21c8547" providerId="LiveId" clId="{6FA91D53-C8B8-4C88-9813-7D05AD300E28}" dt="2026-10-14T01:25:11.349" v="196" actId="20577"/>
      <pc:docMkLst>
        <pc:docMk/>
      </pc:docMkLst>
      <pc:sldChg chg="modSp mod">
        <pc:chgData name="Alan Cochran" userId="69a6fd3bf21c8547" providerId="LiveId" clId="{6FA91D53-C8B8-4C88-9813-7D05AD300E28}" dt="2026-10-14T01:16:50.141" v="1" actId="20577"/>
        <pc:sldMkLst>
          <pc:docMk/>
          <pc:sldMk cId="0" sldId="256"/>
        </pc:sldMkLst>
        <pc:spChg chg="mod">
          <ac:chgData name="Alan Cochran" userId="69a6fd3bf21c8547" providerId="LiveId" clId="{6FA91D53-C8B8-4C88-9813-7D05AD300E28}" dt="2026-10-14T01:16:50.141" v="1" actId="20577"/>
          <ac:spMkLst>
            <pc:docMk/>
            <pc:sldMk cId="0" sldId="256"/>
            <ac:spMk id="10" creationId="{00000000-0000-0000-0000-000000000000}"/>
          </ac:spMkLst>
        </pc:spChg>
      </pc:sldChg>
      <pc:sldChg chg="delSp modSp mod">
        <pc:chgData name="Alan Cochran" userId="69a6fd3bf21c8547" providerId="LiveId" clId="{6FA91D53-C8B8-4C88-9813-7D05AD300E28}" dt="2026-10-14T01:22:23.389" v="159" actId="20577"/>
        <pc:sldMkLst>
          <pc:docMk/>
          <pc:sldMk cId="0" sldId="257"/>
        </pc:sldMkLst>
        <pc:spChg chg="mod">
          <ac:chgData name="Alan Cochran" userId="69a6fd3bf21c8547" providerId="LiveId" clId="{6FA91D53-C8B8-4C88-9813-7D05AD300E28}" dt="2026-10-14T01:20:12.911" v="99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23.389" v="159" actId="20577"/>
          <ac:spMkLst>
            <pc:docMk/>
            <pc:sldMk cId="0" sldId="257"/>
            <ac:spMk id="5" creationId="{00000000-0000-0000-0000-000000000000}"/>
          </ac:spMkLst>
        </pc:spChg>
        <pc:spChg chg="del mod">
          <ac:chgData name="Alan Cochran" userId="69a6fd3bf21c8547" providerId="LiveId" clId="{6FA91D53-C8B8-4C88-9813-7D05AD300E28}" dt="2026-10-14T01:21:45.054" v="144" actId="478"/>
          <ac:spMkLst>
            <pc:docMk/>
            <pc:sldMk cId="0" sldId="257"/>
            <ac:spMk id="10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1:50.789" v="145" actId="1410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05.358" v="149" actId="107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1:00.134" v="138" actId="1410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37.922" v="134" actId="1038"/>
          <ac:spMkLst>
            <pc:docMk/>
            <pc:sldMk cId="0" sldId="257"/>
            <ac:spMk id="14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54.191" v="137" actId="14100"/>
          <ac:spMkLst>
            <pc:docMk/>
            <pc:sldMk cId="0" sldId="257"/>
            <ac:spMk id="16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1:03.006" v="139" actId="14100"/>
          <ac:spMkLst>
            <pc:docMk/>
            <pc:sldMk cId="0" sldId="257"/>
            <ac:spMk id="17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37.922" v="134" actId="1038"/>
          <ac:spMkLst>
            <pc:docMk/>
            <pc:sldMk cId="0" sldId="257"/>
            <ac:spMk id="19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54.191" v="137" actId="14100"/>
          <ac:spMkLst>
            <pc:docMk/>
            <pc:sldMk cId="0" sldId="257"/>
            <ac:spMk id="20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1:05.405" v="140" actId="14100"/>
          <ac:spMkLst>
            <pc:docMk/>
            <pc:sldMk cId="0" sldId="257"/>
            <ac:spMk id="21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54.191" v="137" actId="14100"/>
          <ac:spMkLst>
            <pc:docMk/>
            <pc:sldMk cId="0" sldId="257"/>
            <ac:spMk id="24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1:08.150" v="141" actId="14100"/>
          <ac:spMkLst>
            <pc:docMk/>
            <pc:sldMk cId="0" sldId="257"/>
            <ac:spMk id="25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37.922" v="134" actId="1038"/>
          <ac:spMkLst>
            <pc:docMk/>
            <pc:sldMk cId="0" sldId="257"/>
            <ac:spMk id="26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37.922" v="134" actId="1038"/>
          <ac:spMkLst>
            <pc:docMk/>
            <pc:sldMk cId="0" sldId="257"/>
            <ac:spMk id="27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54.191" v="137" actId="14100"/>
          <ac:spMkLst>
            <pc:docMk/>
            <pc:sldMk cId="0" sldId="257"/>
            <ac:spMk id="28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1:10.734" v="142" actId="14100"/>
          <ac:spMkLst>
            <pc:docMk/>
            <pc:sldMk cId="0" sldId="257"/>
            <ac:spMk id="29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0:54.191" v="137" actId="14100"/>
          <ac:spMkLst>
            <pc:docMk/>
            <pc:sldMk cId="0" sldId="257"/>
            <ac:spMk id="32" creationId="{00000000-0000-0000-0000-000000000000}"/>
          </ac:spMkLst>
        </pc:spChg>
      </pc:sldChg>
      <pc:sldChg chg="modSp mod">
        <pc:chgData name="Alan Cochran" userId="69a6fd3bf21c8547" providerId="LiveId" clId="{6FA91D53-C8B8-4C88-9813-7D05AD300E28}" dt="2026-10-14T01:24:12.629" v="176" actId="114"/>
        <pc:sldMkLst>
          <pc:docMk/>
          <pc:sldMk cId="0" sldId="258"/>
        </pc:sldMkLst>
        <pc:spChg chg="mod">
          <ac:chgData name="Alan Cochran" userId="69a6fd3bf21c8547" providerId="LiveId" clId="{6FA91D53-C8B8-4C88-9813-7D05AD300E28}" dt="2026-10-14T01:22:54.119" v="164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4:12.629" v="176" actId="114"/>
          <ac:spMkLst>
            <pc:docMk/>
            <pc:sldMk cId="0" sldId="258"/>
            <ac:spMk id="10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39.403" v="173" actId="5793"/>
          <ac:spMkLst>
            <pc:docMk/>
            <pc:sldMk cId="0" sldId="258"/>
            <ac:spMk id="22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27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28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35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42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43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46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51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52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59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67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68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75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76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82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83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86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89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3:12.008" v="167" actId="404"/>
          <ac:spMkLst>
            <pc:docMk/>
            <pc:sldMk cId="0" sldId="258"/>
            <ac:spMk id="91" creationId="{00000000-0000-0000-0000-000000000000}"/>
          </ac:spMkLst>
        </pc:spChg>
        <pc:spChg chg="mod">
          <ac:chgData name="Alan Cochran" userId="69a6fd3bf21c8547" providerId="LiveId" clId="{6FA91D53-C8B8-4C88-9813-7D05AD300E28}" dt="2026-10-14T01:22:44.080" v="162" actId="403"/>
          <ac:spMkLst>
            <pc:docMk/>
            <pc:sldMk cId="0" sldId="258"/>
            <ac:spMk id="93" creationId="{00000000-0000-0000-0000-000000000000}"/>
          </ac:spMkLst>
        </pc:spChg>
      </pc:sldChg>
      <pc:sldChg chg="modSp mod">
        <pc:chgData name="Alan Cochran" userId="69a6fd3bf21c8547" providerId="LiveId" clId="{6FA91D53-C8B8-4C88-9813-7D05AD300E28}" dt="2026-10-14T01:24:27.693" v="182" actId="20577"/>
        <pc:sldMkLst>
          <pc:docMk/>
          <pc:sldMk cId="0" sldId="259"/>
        </pc:sldMkLst>
        <pc:spChg chg="mod">
          <ac:chgData name="Alan Cochran" userId="69a6fd3bf21c8547" providerId="LiveId" clId="{6FA91D53-C8B8-4C88-9813-7D05AD300E28}" dt="2026-10-14T01:24:27.693" v="182" actId="20577"/>
          <ac:spMkLst>
            <pc:docMk/>
            <pc:sldMk cId="0" sldId="259"/>
            <ac:spMk id="5" creationId="{00000000-0000-0000-0000-000000000000}"/>
          </ac:spMkLst>
        </pc:spChg>
      </pc:sldChg>
      <pc:sldChg chg="modSp mod">
        <pc:chgData name="Alan Cochran" userId="69a6fd3bf21c8547" providerId="LiveId" clId="{6FA91D53-C8B8-4C88-9813-7D05AD300E28}" dt="2026-10-14T01:24:50.725" v="190" actId="20577"/>
        <pc:sldMkLst>
          <pc:docMk/>
          <pc:sldMk cId="0" sldId="261"/>
        </pc:sldMkLst>
        <pc:spChg chg="mod">
          <ac:chgData name="Alan Cochran" userId="69a6fd3bf21c8547" providerId="LiveId" clId="{6FA91D53-C8B8-4C88-9813-7D05AD300E28}" dt="2026-10-14T01:24:50.725" v="190" actId="20577"/>
          <ac:spMkLst>
            <pc:docMk/>
            <pc:sldMk cId="0" sldId="261"/>
            <ac:spMk id="5" creationId="{00000000-0000-0000-0000-000000000000}"/>
          </ac:spMkLst>
        </pc:spChg>
      </pc:sldChg>
      <pc:sldChg chg="modSp mod">
        <pc:chgData name="Alan Cochran" userId="69a6fd3bf21c8547" providerId="LiveId" clId="{6FA91D53-C8B8-4C88-9813-7D05AD300E28}" dt="2026-10-14T01:25:11.349" v="196" actId="20577"/>
        <pc:sldMkLst>
          <pc:docMk/>
          <pc:sldMk cId="0" sldId="264"/>
        </pc:sldMkLst>
        <pc:spChg chg="mod">
          <ac:chgData name="Alan Cochran" userId="69a6fd3bf21c8547" providerId="LiveId" clId="{6FA91D53-C8B8-4C88-9813-7D05AD300E28}" dt="2026-10-14T01:25:11.349" v="196" actId="20577"/>
          <ac:spMkLst>
            <pc:docMk/>
            <pc:sldMk cId="0" sldId="264"/>
            <ac:spMk id="5" creationId="{00000000-0000-0000-0000-000000000000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660A4-D8B0-4D23-8DF6-B4903567630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71AEC-C3D6-49D7-8D85-E705D9EF2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92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71AEC-C3D6-49D7-8D85-E705D9EF2B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9840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987552"/>
            <a:ext cx="9875520" cy="32004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400" b="1">
                <a:solidFill>
                  <a:srgbClr val="ACCAD7"/>
                </a:solidFill>
                <a:latin typeface="Aptos"/>
              </a:defRPr>
            </a:pPr>
            <a:r>
              <a:t>G360 INFORMATION SECURITY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1618488"/>
            <a:ext cx="10652760" cy="646331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3900" b="1">
                <a:solidFill>
                  <a:srgbClr val="FFFFFF"/>
                </a:solidFill>
                <a:latin typeface="Aptos"/>
              </a:defRPr>
            </a:pPr>
            <a:r>
              <a:rPr dirty="0"/>
              <a:t>Information Security</a:t>
            </a:r>
            <a:r>
              <a:rPr lang="en-US" dirty="0"/>
              <a:t> </a:t>
            </a:r>
            <a:r>
              <a:rPr dirty="0"/>
              <a:t>Governance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" y="3118104"/>
            <a:ext cx="10332720" cy="7315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200" b="0">
                <a:solidFill>
                  <a:srgbClr val="CEE7EF"/>
                </a:solidFill>
                <a:latin typeface="Aptos"/>
              </a:defRPr>
            </a:pPr>
            <a:r>
              <a:t>Policies, Standards &amp; Governance Instruments (PSGI)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4050791"/>
            <a:ext cx="9966960" cy="18288"/>
          </a:xfrm>
          <a:prstGeom prst="rect">
            <a:avLst/>
          </a:prstGeom>
          <a:solidFill>
            <a:srgbClr val="7399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0392" y="4343400"/>
            <a:ext cx="10058400" cy="8503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ptos"/>
              </a:defRPr>
            </a:pPr>
            <a:r>
              <a:t>Governance Model  •  ISMS program context  •  PSGI Matrix</a:t>
            </a:r>
          </a:p>
          <a:p>
            <a:pPr>
              <a:defRPr sz="1600" b="0">
                <a:solidFill>
                  <a:srgbClr val="FFFFFF"/>
                </a:solidFill>
                <a:latin typeface="Aptos"/>
              </a:defRPr>
            </a:pPr>
            <a:r>
              <a:t>Hierarchical traceability  •  Controlled exceptions  •  Maintenance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" y="6245352"/>
            <a:ext cx="9144000" cy="18288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r>
              <a:rPr sz="1600">
                <a:solidFill>
                  <a:srgbClr val="D1E1E8"/>
                </a:solidFill>
              </a:rPr>
              <a:t>PUBLIC PRESENTATION  |  PSGI Methodology and Matrix illustrative design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01752"/>
            <a:ext cx="1106424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950" b="1">
                <a:solidFill>
                  <a:srgbClr val="317F7B"/>
                </a:solidFill>
                <a:latin typeface="Aptos"/>
              </a:defRPr>
            </a:pPr>
            <a:r>
              <a:t>G360 • PSGI GOVERNANCE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0080"/>
            <a:ext cx="10972800" cy="43858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550" b="1">
                <a:solidFill>
                  <a:srgbClr val="173953"/>
                </a:solidFill>
                <a:latin typeface="Aptos"/>
              </a:defRPr>
            </a:pPr>
            <a:r>
              <a:rPr dirty="0"/>
              <a:t>One </a:t>
            </a:r>
            <a:r>
              <a:rPr lang="en-US" dirty="0"/>
              <a:t>H</a:t>
            </a:r>
            <a:r>
              <a:rPr dirty="0"/>
              <a:t>ierarchy • One </a:t>
            </a:r>
            <a:r>
              <a:rPr lang="en-US" dirty="0"/>
              <a:t>E</a:t>
            </a:r>
            <a:r>
              <a:rPr dirty="0"/>
              <a:t>nterprise </a:t>
            </a:r>
            <a:r>
              <a:rPr lang="en-US" dirty="0"/>
              <a:t>I</a:t>
            </a:r>
            <a:r>
              <a:rPr dirty="0"/>
              <a:t>nformation </a:t>
            </a:r>
            <a:r>
              <a:rPr lang="en-US" dirty="0"/>
              <a:t>S</a:t>
            </a:r>
            <a:r>
              <a:rPr dirty="0"/>
              <a:t>ecurity </a:t>
            </a:r>
            <a:r>
              <a:rPr lang="en-US" dirty="0"/>
              <a:t>P</a:t>
            </a:r>
            <a:r>
              <a:rPr dirty="0"/>
              <a:t>rogram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18520" cy="16459"/>
          </a:xfrm>
          <a:prstGeom prst="rect">
            <a:avLst/>
          </a:prstGeom>
          <a:solidFill>
            <a:srgbClr val="D6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508760" y="1901952"/>
            <a:ext cx="1545336" cy="3886200"/>
          </a:xfrm>
          <a:prstGeom prst="roundRect">
            <a:avLst>
              <a:gd name="adj" fmla="val 12000"/>
            </a:avLst>
          </a:prstGeom>
          <a:solidFill>
            <a:srgbClr val="173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650492" y="2363856"/>
            <a:ext cx="1261872" cy="2539157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endParaRPr lang="en-US" dirty="0"/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Information</a:t>
            </a:r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Security</a:t>
            </a:r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Management</a:t>
            </a:r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System</a:t>
            </a:r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(</a:t>
            </a:r>
            <a:r>
              <a:rPr dirty="0"/>
              <a:t>ISMS</a:t>
            </a:r>
            <a:r>
              <a:rPr lang="en-US" dirty="0"/>
              <a:t>)</a:t>
            </a:r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endParaRPr lang="en-US" dirty="0"/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endParaRPr dirty="0"/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endParaRPr dirty="0"/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sz="1200" dirty="0"/>
              <a:t>Enterprise-wide</a:t>
            </a:r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lang="en-US" sz="1200" dirty="0"/>
              <a:t>Security</a:t>
            </a:r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lang="en-US" sz="1200" dirty="0"/>
              <a:t>Program</a:t>
            </a:r>
            <a:endParaRPr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3209544" y="1901952"/>
            <a:ext cx="7589520" cy="7040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209544" y="1901952"/>
            <a:ext cx="3465576" cy="704088"/>
          </a:xfrm>
          <a:prstGeom prst="rect">
            <a:avLst/>
          </a:prstGeom>
          <a:solidFill>
            <a:srgbClr val="DEB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346704" y="2075688"/>
            <a:ext cx="3182112" cy="3657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19364D"/>
                </a:solidFill>
                <a:latin typeface="Aptos"/>
              </a:defRPr>
            </a:pPr>
            <a:r>
              <a:t>GOVERNANCE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0" y="2121408"/>
            <a:ext cx="3724656" cy="26161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400" b="0">
                <a:solidFill>
                  <a:srgbClr val="19364D"/>
                </a:solidFill>
                <a:latin typeface="Aptos"/>
              </a:defRPr>
            </a:pPr>
            <a:r>
              <a:rPr dirty="0"/>
              <a:t>Authority, </a:t>
            </a:r>
            <a:r>
              <a:rPr lang="en-US" dirty="0"/>
              <a:t>O</a:t>
            </a:r>
            <a:r>
              <a:rPr dirty="0"/>
              <a:t>versight, </a:t>
            </a:r>
            <a:r>
              <a:rPr lang="en-US" dirty="0"/>
              <a:t>A</a:t>
            </a:r>
            <a:r>
              <a:rPr dirty="0"/>
              <a:t>ccountability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9544" y="2697480"/>
            <a:ext cx="7589520" cy="7040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209544" y="2697480"/>
            <a:ext cx="3465576" cy="704088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346704" y="2871216"/>
            <a:ext cx="3182112" cy="3657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FFFFFF"/>
                </a:solidFill>
                <a:latin typeface="Aptos"/>
              </a:defRPr>
            </a:pPr>
            <a:r>
              <a:t>POLICY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0" y="2916936"/>
            <a:ext cx="3724656" cy="26161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400" b="0">
                <a:solidFill>
                  <a:srgbClr val="19364D"/>
                </a:solidFill>
                <a:latin typeface="Aptos"/>
              </a:defRPr>
            </a:pPr>
            <a:r>
              <a:rPr dirty="0"/>
              <a:t>Mandatory </a:t>
            </a:r>
            <a:r>
              <a:rPr lang="en-US" dirty="0"/>
              <a:t>E</a:t>
            </a:r>
            <a:r>
              <a:rPr dirty="0"/>
              <a:t>nterprise </a:t>
            </a:r>
            <a:r>
              <a:rPr lang="en-US" dirty="0"/>
              <a:t>D</a:t>
            </a:r>
            <a:r>
              <a:rPr dirty="0"/>
              <a:t>irection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209544" y="3493008"/>
            <a:ext cx="7589520" cy="7040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209544" y="3493008"/>
            <a:ext cx="3465576" cy="704088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346704" y="3666744"/>
            <a:ext cx="3182112" cy="3657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FFFFFF"/>
                </a:solidFill>
                <a:latin typeface="Aptos"/>
              </a:defRPr>
            </a:pPr>
            <a:r>
              <a:t>STANDARD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0" y="3712464"/>
            <a:ext cx="3724656" cy="26161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400" b="0">
                <a:solidFill>
                  <a:srgbClr val="19364D"/>
                </a:solidFill>
                <a:latin typeface="Aptos"/>
              </a:defRPr>
            </a:pPr>
            <a:r>
              <a:rPr dirty="0"/>
              <a:t>Mandatory </a:t>
            </a:r>
            <a:r>
              <a:rPr lang="en-US" dirty="0"/>
              <a:t>C</a:t>
            </a:r>
            <a:r>
              <a:rPr dirty="0"/>
              <a:t>ontrol </a:t>
            </a:r>
            <a:r>
              <a:rPr lang="en-US" dirty="0"/>
              <a:t>R</a:t>
            </a:r>
            <a:r>
              <a:rPr dirty="0"/>
              <a:t>equirements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9544" y="4288536"/>
            <a:ext cx="7589520" cy="7040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209544" y="4288536"/>
            <a:ext cx="3465576" cy="70408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346704" y="4462272"/>
            <a:ext cx="3182112" cy="3657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FFFFFF"/>
                </a:solidFill>
                <a:latin typeface="Aptos"/>
              </a:defRPr>
            </a:pPr>
            <a:r>
              <a:t>GOVERNANCE INSTRUMENTS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4507992"/>
            <a:ext cx="3724656" cy="26161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400" b="0">
                <a:solidFill>
                  <a:srgbClr val="19364D"/>
                </a:solidFill>
                <a:latin typeface="Aptos"/>
              </a:defRPr>
            </a:pPr>
            <a:r>
              <a:rPr dirty="0"/>
              <a:t>Supporting </a:t>
            </a:r>
            <a:r>
              <a:rPr lang="en-US" dirty="0"/>
              <a:t>D</a:t>
            </a:r>
            <a:r>
              <a:rPr dirty="0"/>
              <a:t>ocuments &amp; </a:t>
            </a:r>
            <a:r>
              <a:rPr lang="en-US" dirty="0"/>
              <a:t>M</a:t>
            </a:r>
            <a:r>
              <a:rPr dirty="0"/>
              <a:t>ethods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09544" y="5084064"/>
            <a:ext cx="7589520" cy="7040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3209544" y="5084064"/>
            <a:ext cx="3465576" cy="704088"/>
          </a:xfrm>
          <a:prstGeom prst="rect">
            <a:avLst/>
          </a:prstGeom>
          <a:solidFill>
            <a:srgbClr val="6278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346704" y="5257800"/>
            <a:ext cx="3182112" cy="3657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FFFFFF"/>
                </a:solidFill>
                <a:latin typeface="Aptos"/>
              </a:defRPr>
            </a:pPr>
            <a:r>
              <a:t>PROCEDURE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0" y="5303520"/>
            <a:ext cx="3724656" cy="26161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400" b="0">
                <a:solidFill>
                  <a:srgbClr val="19364D"/>
                </a:solidFill>
                <a:latin typeface="Aptos"/>
              </a:defRPr>
            </a:pPr>
            <a:r>
              <a:rPr dirty="0"/>
              <a:t>Operational </a:t>
            </a:r>
            <a:r>
              <a:rPr lang="en-US" dirty="0"/>
              <a:t>E</a:t>
            </a:r>
            <a:r>
              <a:rPr dirty="0"/>
              <a:t>xecution and </a:t>
            </a:r>
            <a:r>
              <a:rPr lang="en-US" dirty="0"/>
              <a:t>I</a:t>
            </a:r>
            <a:r>
              <a:rPr dirty="0"/>
              <a:t>nstructions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12848" y="6016752"/>
            <a:ext cx="8961120" cy="22860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0">
                <a:solidFill>
                  <a:srgbClr val="567083"/>
                </a:solidFill>
                <a:latin typeface="Aptos"/>
              </a:defRPr>
            </a:pPr>
            <a:r>
              <a:t>The ISMS is not an additional PSGI document level. Document approval roles must be defined separately.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01752"/>
            <a:ext cx="1106424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950" b="1">
                <a:solidFill>
                  <a:srgbClr val="317F7B"/>
                </a:solidFill>
                <a:latin typeface="Aptos"/>
              </a:defRPr>
            </a:pPr>
            <a:r>
              <a:t>G360 • PSGI GOVERNANCE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0080"/>
            <a:ext cx="10972800" cy="54864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550" b="1">
                <a:solidFill>
                  <a:srgbClr val="173953"/>
                </a:solidFill>
                <a:latin typeface="Aptos"/>
              </a:defRPr>
            </a:pPr>
            <a:r>
              <a:t>PSGI Matrix — the ISMS column remains foundational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18520" cy="16459"/>
          </a:xfrm>
          <a:prstGeom prst="rect">
            <a:avLst/>
          </a:prstGeom>
          <a:solidFill>
            <a:srgbClr val="D6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" y="1362456"/>
            <a:ext cx="1106424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567083"/>
                </a:solidFill>
                <a:latin typeface="Aptos"/>
              </a:defRPr>
            </a:pPr>
            <a:r>
              <a:rPr b="1" i="1" dirty="0">
                <a:solidFill>
                  <a:srgbClr val="FF0000"/>
                </a:solidFill>
              </a:rPr>
              <a:t>Illustrative excerpt </a:t>
            </a:r>
            <a:r>
              <a:rPr dirty="0"/>
              <a:t>of the approved Forward Matrix design; actual workbook retains nine Policy domains and all original entries.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2648" y="1892807"/>
            <a:ext cx="1207008" cy="438912"/>
          </a:xfrm>
          <a:prstGeom prst="rect">
            <a:avLst/>
          </a:prstGeom>
          <a:solidFill>
            <a:srgbClr val="173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" y="1993391"/>
            <a:ext cx="1143000" cy="22860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040" b="1">
                <a:solidFill>
                  <a:srgbClr val="FFFFFF"/>
                </a:solidFill>
                <a:latin typeface="Aptos"/>
              </a:defRPr>
            </a:pPr>
            <a:r>
              <a:t>ISMS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56231" y="1892807"/>
            <a:ext cx="1883664" cy="438912"/>
          </a:xfrm>
          <a:prstGeom prst="rect">
            <a:avLst/>
          </a:prstGeom>
          <a:solidFill>
            <a:srgbClr val="DEB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888236" y="1993391"/>
            <a:ext cx="1819656" cy="22860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040" b="1">
                <a:solidFill>
                  <a:srgbClr val="19364D"/>
                </a:solidFill>
                <a:latin typeface="Aptos"/>
              </a:defRPr>
            </a:pPr>
            <a:r>
              <a:t>POLICY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76472" y="1892807"/>
            <a:ext cx="3127248" cy="438912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08476" y="1993391"/>
            <a:ext cx="3063240" cy="22860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040" b="1">
                <a:solidFill>
                  <a:srgbClr val="FFFFFF"/>
                </a:solidFill>
                <a:latin typeface="Aptos"/>
              </a:defRPr>
            </a:pPr>
            <a:r>
              <a:t>STANDARDS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40296" y="1892807"/>
            <a:ext cx="3136392" cy="438912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972300" y="1993391"/>
            <a:ext cx="3072384" cy="22860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040" b="1">
                <a:solidFill>
                  <a:srgbClr val="FFFFFF"/>
                </a:solidFill>
                <a:latin typeface="Aptos"/>
              </a:defRPr>
            </a:pPr>
            <a:r>
              <a:t>GOVERNANCE INSTRUMENTS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113264" y="1892807"/>
            <a:ext cx="1417320" cy="438912"/>
          </a:xfrm>
          <a:prstGeom prst="rect">
            <a:avLst/>
          </a:prstGeom>
          <a:solidFill>
            <a:srgbClr val="6278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145268" y="1993391"/>
            <a:ext cx="1353312" cy="22860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040" b="1">
                <a:solidFill>
                  <a:srgbClr val="FFFFFF"/>
                </a:solidFill>
                <a:latin typeface="Aptos"/>
              </a:defRPr>
            </a:pPr>
            <a:r>
              <a:t>PROCEDURES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2648" y="2377440"/>
            <a:ext cx="1207008" cy="3456432"/>
          </a:xfrm>
          <a:prstGeom prst="roundRect">
            <a:avLst>
              <a:gd name="adj" fmla="val 12000"/>
            </a:avLst>
          </a:prstGeom>
          <a:solidFill>
            <a:srgbClr val="173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94944" y="2788920"/>
            <a:ext cx="1024128" cy="173893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endParaRPr lang="en-US" dirty="0"/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endParaRPr lang="en-US" dirty="0"/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Enterprise-wide</a:t>
            </a:r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program</a:t>
            </a:r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C</a:t>
            </a:r>
            <a:r>
              <a:rPr dirty="0"/>
              <a:t>ontext</a:t>
            </a:r>
            <a:endParaRPr lang="en-US" dirty="0"/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endParaRPr dirty="0"/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endParaRPr dirty="0"/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Spans all</a:t>
            </a:r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Policy domains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856231" y="2377440"/>
            <a:ext cx="1883664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776472" y="2377440"/>
            <a:ext cx="3127248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940296" y="2377440"/>
            <a:ext cx="3136392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6" name="Rectangle 25"/>
          <p:cNvSpPr/>
          <p:nvPr/>
        </p:nvSpPr>
        <p:spPr>
          <a:xfrm>
            <a:off x="10113264" y="2377440"/>
            <a:ext cx="1417320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7" name="TextBox 26"/>
          <p:cNvSpPr txBox="1"/>
          <p:nvPr/>
        </p:nvSpPr>
        <p:spPr>
          <a:xfrm>
            <a:off x="1920240" y="2473452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Security Governance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58768" y="2482596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Risk Mgmt · Metrics &amp; KPIs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22592" y="2482596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Policy &amp; Standards Mgmt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204704" y="2485339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856231" y="2761488"/>
            <a:ext cx="1883664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3776472" y="2761488"/>
            <a:ext cx="3127248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940296" y="2761488"/>
            <a:ext cx="3136392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4" name="Rectangle 33"/>
          <p:cNvSpPr/>
          <p:nvPr/>
        </p:nvSpPr>
        <p:spPr>
          <a:xfrm>
            <a:off x="10113264" y="2761488"/>
            <a:ext cx="1417320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5" name="TextBox 34"/>
          <p:cNvSpPr txBox="1"/>
          <p:nvPr/>
        </p:nvSpPr>
        <p:spPr>
          <a:xfrm>
            <a:off x="1920240" y="2857500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Data Security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58768" y="2866644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Classification · Cryptography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22592" y="2866644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Employee Data Handling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204704" y="2869387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856231" y="3145536"/>
            <a:ext cx="1883664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3776472" y="3145536"/>
            <a:ext cx="3127248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6940296" y="3145536"/>
            <a:ext cx="3136392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2" name="Rectangle 41"/>
          <p:cNvSpPr/>
          <p:nvPr/>
        </p:nvSpPr>
        <p:spPr>
          <a:xfrm>
            <a:off x="10113264" y="3145536"/>
            <a:ext cx="1417320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3" name="TextBox 42"/>
          <p:cNvSpPr txBox="1"/>
          <p:nvPr/>
        </p:nvSpPr>
        <p:spPr>
          <a:xfrm>
            <a:off x="1920240" y="3241548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Access Security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58768" y="3250692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Account Lifecycle · MFA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22592" y="3250692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User Responsibilities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204704" y="3253435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856231" y="3529584"/>
            <a:ext cx="1883664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3776472" y="3529584"/>
            <a:ext cx="3127248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940296" y="3529584"/>
            <a:ext cx="3136392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50" name="Rectangle 49"/>
          <p:cNvSpPr/>
          <p:nvPr/>
        </p:nvSpPr>
        <p:spPr>
          <a:xfrm>
            <a:off x="10113264" y="3529584"/>
            <a:ext cx="1417320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51" name="TextBox 50"/>
          <p:cNvSpPr txBox="1"/>
          <p:nvPr/>
        </p:nvSpPr>
        <p:spPr>
          <a:xfrm>
            <a:off x="1920240" y="3625596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Technology Security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58768" y="3634740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Vulnerability · Endpoint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22592" y="3634740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Acceptable Use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204704" y="3637483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856231" y="3913632"/>
            <a:ext cx="1883664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3776472" y="3913632"/>
            <a:ext cx="3127248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6940296" y="3913632"/>
            <a:ext cx="3136392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58" name="Rectangle 57"/>
          <p:cNvSpPr/>
          <p:nvPr/>
        </p:nvSpPr>
        <p:spPr>
          <a:xfrm>
            <a:off x="10113264" y="3913632"/>
            <a:ext cx="1417320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59" name="TextBox 58"/>
          <p:cNvSpPr txBox="1"/>
          <p:nvPr/>
        </p:nvSpPr>
        <p:spPr>
          <a:xfrm>
            <a:off x="1920240" y="4009644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Personnel Security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858768" y="4018788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Training · Awareness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022592" y="4018788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Information Dept Ethics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204704" y="4021531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856231" y="4297680"/>
            <a:ext cx="1883664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3776472" y="4297680"/>
            <a:ext cx="3127248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6940296" y="4297680"/>
            <a:ext cx="3136392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6" name="Rectangle 65"/>
          <p:cNvSpPr/>
          <p:nvPr/>
        </p:nvSpPr>
        <p:spPr>
          <a:xfrm>
            <a:off x="10113264" y="4297680"/>
            <a:ext cx="1417320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7" name="TextBox 66"/>
          <p:cNvSpPr txBox="1"/>
          <p:nvPr/>
        </p:nvSpPr>
        <p:spPr>
          <a:xfrm>
            <a:off x="1920240" y="4393692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Relationship Security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58768" y="4402836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Vendor · Cloud Services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022592" y="4402836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Outsourcing Services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204704" y="4405579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856231" y="4681728"/>
            <a:ext cx="1883664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3776472" y="4681728"/>
            <a:ext cx="3127248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6940296" y="4681728"/>
            <a:ext cx="3136392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74" name="Rectangle 73"/>
          <p:cNvSpPr/>
          <p:nvPr/>
        </p:nvSpPr>
        <p:spPr>
          <a:xfrm>
            <a:off x="10113264" y="4681728"/>
            <a:ext cx="1417320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75" name="TextBox 74"/>
          <p:cNvSpPr txBox="1"/>
          <p:nvPr/>
        </p:nvSpPr>
        <p:spPr>
          <a:xfrm>
            <a:off x="1920240" y="4777740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Physical Security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858768" y="4786884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Secure Areas · Monitoring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022592" y="4786884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—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204704" y="4789627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856231" y="5065776"/>
            <a:ext cx="1883664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3776472" y="5065776"/>
            <a:ext cx="3127248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6940296" y="5065776"/>
            <a:ext cx="3136392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82" name="Rectangle 81"/>
          <p:cNvSpPr/>
          <p:nvPr/>
        </p:nvSpPr>
        <p:spPr>
          <a:xfrm>
            <a:off x="10113264" y="5065776"/>
            <a:ext cx="1417320" cy="384048"/>
          </a:xfrm>
          <a:prstGeom prst="rect">
            <a:avLst/>
          </a:prstGeom>
          <a:solidFill>
            <a:srgbClr val="F0F5F7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83" name="TextBox 82"/>
          <p:cNvSpPr txBox="1"/>
          <p:nvPr/>
        </p:nvSpPr>
        <p:spPr>
          <a:xfrm>
            <a:off x="1920240" y="5161788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Resiliency (DR &amp; BC)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858768" y="5170932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Disaster Recovery · Continuity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022592" y="5170932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Resiliency Overview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0204704" y="5173675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856231" y="5449824"/>
            <a:ext cx="1883664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3776472" y="5449824"/>
            <a:ext cx="3127248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6940296" y="5449824"/>
            <a:ext cx="3136392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0" name="Rectangle 89"/>
          <p:cNvSpPr/>
          <p:nvPr/>
        </p:nvSpPr>
        <p:spPr>
          <a:xfrm>
            <a:off x="10113264" y="5449824"/>
            <a:ext cx="1417320" cy="384048"/>
          </a:xfrm>
          <a:prstGeom prst="rect">
            <a:avLst/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1" name="TextBox 90"/>
          <p:cNvSpPr txBox="1"/>
          <p:nvPr/>
        </p:nvSpPr>
        <p:spPr>
          <a:xfrm>
            <a:off x="1920240" y="5545836"/>
            <a:ext cx="173736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173953"/>
                </a:solidFill>
                <a:latin typeface="Aptos"/>
              </a:defRPr>
            </a:pPr>
            <a:r>
              <a:rPr sz="1200"/>
              <a:t>Compliance &amp; Privacy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858768" y="5554980"/>
            <a:ext cx="2926080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Compliance · Security Reviews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022592" y="5554980"/>
            <a:ext cx="2962656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30" b="0">
                <a:solidFill>
                  <a:srgbClr val="19364D"/>
                </a:solidFill>
                <a:latin typeface="Aptos"/>
              </a:defRPr>
            </a:pPr>
            <a:r>
              <a:rPr sz="1200"/>
              <a:t>—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0204704" y="5557723"/>
            <a:ext cx="1197864" cy="2308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rPr sz="1200"/>
              <a:t>Function owned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58368" y="6099048"/>
            <a:ext cx="10899648" cy="20116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t>Matrix = practical navigation  •  Document Register = control system of record  •  Exception Register = deviations and enforcement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01752"/>
            <a:ext cx="1106424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950" b="1">
                <a:solidFill>
                  <a:srgbClr val="317F7B"/>
                </a:solidFill>
                <a:latin typeface="Aptos"/>
              </a:defRPr>
            </a:pPr>
            <a:r>
              <a:t>G360 • PSGI GOVERNANCE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0080"/>
            <a:ext cx="10972800" cy="43858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550" b="1">
                <a:solidFill>
                  <a:srgbClr val="173953"/>
                </a:solidFill>
                <a:latin typeface="Aptos"/>
              </a:defRPr>
            </a:pPr>
            <a:r>
              <a:rPr dirty="0"/>
              <a:t>Complementary </a:t>
            </a:r>
            <a:r>
              <a:rPr lang="en-US" dirty="0"/>
              <a:t>V</a:t>
            </a:r>
            <a:r>
              <a:rPr dirty="0"/>
              <a:t>iews and </a:t>
            </a:r>
            <a:r>
              <a:rPr lang="en-US" dirty="0"/>
              <a:t>C</a:t>
            </a:r>
            <a:r>
              <a:rPr dirty="0"/>
              <a:t>ontrolled </a:t>
            </a:r>
            <a:r>
              <a:rPr lang="en-US" dirty="0"/>
              <a:t>R</a:t>
            </a:r>
            <a:r>
              <a:rPr dirty="0"/>
              <a:t>ecords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18520" cy="16459"/>
          </a:xfrm>
          <a:prstGeom prst="rect">
            <a:avLst/>
          </a:prstGeom>
          <a:solidFill>
            <a:srgbClr val="D6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" y="1636776"/>
            <a:ext cx="5285232" cy="142646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" y="1636776"/>
            <a:ext cx="64008" cy="1426464"/>
          </a:xfrm>
          <a:prstGeom prst="rect">
            <a:avLst/>
          </a:prstGeom>
          <a:solidFill>
            <a:srgbClr val="DEB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1792224"/>
            <a:ext cx="4882896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600" b="1">
                <a:solidFill>
                  <a:srgbClr val="173953"/>
                </a:solidFill>
                <a:latin typeface="Aptos"/>
              </a:defRPr>
            </a:pPr>
            <a:r>
              <a:t>GOVERNANCE TRIANGLE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276856"/>
            <a:ext cx="4882896" cy="7132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Explains each level’s purpose, authority, and increasing operational specificity.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1636776"/>
            <a:ext cx="5285232" cy="142646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63640" y="1636776"/>
            <a:ext cx="64008" cy="1426464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64807" y="1792224"/>
            <a:ext cx="4882896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600" b="1">
                <a:solidFill>
                  <a:srgbClr val="173953"/>
                </a:solidFill>
                <a:latin typeface="Aptos"/>
              </a:defRPr>
            </a:pPr>
            <a:r>
              <a:t>PSGI MATRIX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7" y="2276856"/>
            <a:ext cx="4882896" cy="7132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Visual working reference with the ISMS first column across all nine Policy domains.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78992" y="3364992"/>
            <a:ext cx="10021824" cy="521207"/>
          </a:xfrm>
          <a:prstGeom prst="roundRect">
            <a:avLst>
              <a:gd name="adj" fmla="val 12000"/>
            </a:avLst>
          </a:prstGeom>
          <a:solidFill>
            <a:srgbClr val="EAF2F8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252728" y="3493008"/>
            <a:ext cx="9582912" cy="24688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270" b="1">
                <a:solidFill>
                  <a:srgbClr val="173953"/>
                </a:solidFill>
                <a:latin typeface="Aptos"/>
              </a:defRPr>
            </a:pPr>
            <a:r>
              <a:t>Permanent document identifiers  •  Mandatory upward governing references  •  Many-to-many relationships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" y="4233672"/>
            <a:ext cx="5285232" cy="14447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1792" y="4233672"/>
            <a:ext cx="64008" cy="1444752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" y="4389120"/>
            <a:ext cx="4882896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173953"/>
                </a:solidFill>
                <a:latin typeface="Aptos"/>
              </a:defRPr>
            </a:pPr>
            <a:r>
              <a:t>DOCUMENT REGISTER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873752"/>
            <a:ext cx="4882896" cy="7315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60" b="0">
                <a:solidFill>
                  <a:srgbClr val="19364D"/>
                </a:solidFill>
                <a:latin typeface="Aptos"/>
              </a:defRPr>
            </a:pPr>
            <a:r>
              <a:t>Controls document identity, ownership, versions, approvals, mandatory status, applicability, and cross-references.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63640" y="4233672"/>
            <a:ext cx="5285232" cy="14447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63640" y="4233672"/>
            <a:ext cx="64008" cy="1444752"/>
          </a:xfrm>
          <a:prstGeom prst="rect">
            <a:avLst/>
          </a:prstGeom>
          <a:solidFill>
            <a:srgbClr val="6278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64807" y="4389120"/>
            <a:ext cx="4882896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173953"/>
                </a:solidFill>
                <a:latin typeface="Aptos"/>
              </a:defRPr>
            </a:pPr>
            <a:r>
              <a:t>EXCEPTION REGISTER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64807" y="4873752"/>
            <a:ext cx="4882896" cy="7315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60" b="0">
                <a:solidFill>
                  <a:srgbClr val="19364D"/>
                </a:solidFill>
                <a:latin typeface="Aptos"/>
              </a:defRPr>
            </a:pPr>
            <a:r>
              <a:t>Controls Entity requests, central decisions, risk assessments, deadlines, reviews, and Risk Committee dispositions.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" y="6044184"/>
            <a:ext cx="1078992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567083"/>
                </a:solidFill>
                <a:latin typeface="Aptos"/>
              </a:defRPr>
            </a:pPr>
            <a:r>
              <a:t>The Matrix remains intentionally simple; the Registers supply the detailed records.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01752"/>
            <a:ext cx="1106424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950" b="1">
                <a:solidFill>
                  <a:srgbClr val="317F7B"/>
                </a:solidFill>
                <a:latin typeface="Aptos"/>
              </a:defRPr>
            </a:pPr>
            <a:r>
              <a:t>G360 • PSGI GOVERNANCE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0080"/>
            <a:ext cx="10972800" cy="54864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550" b="1">
                <a:solidFill>
                  <a:srgbClr val="173953"/>
                </a:solidFill>
                <a:latin typeface="Aptos"/>
              </a:defRPr>
            </a:pPr>
            <a:r>
              <a:t>Hierarchical Requirements Traceability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18520" cy="16459"/>
          </a:xfrm>
          <a:prstGeom prst="rect">
            <a:avLst/>
          </a:prstGeom>
          <a:solidFill>
            <a:srgbClr val="D6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4" y="1362456"/>
            <a:ext cx="10881360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300" b="0">
                <a:solidFill>
                  <a:srgbClr val="567083"/>
                </a:solidFill>
                <a:latin typeface="Aptos"/>
              </a:defRPr>
            </a:pPr>
            <a:r>
              <a:t>Each controlled document cites its governing PSGI document identifier(s); version is recorded separately.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194560"/>
            <a:ext cx="2679192" cy="1920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5800" y="2194560"/>
            <a:ext cx="2679192" cy="475488"/>
          </a:xfrm>
          <a:prstGeom prst="rect">
            <a:avLst/>
          </a:prstGeom>
          <a:solidFill>
            <a:srgbClr val="DEB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9808" y="2304288"/>
            <a:ext cx="2560320" cy="20116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130" b="1">
                <a:solidFill>
                  <a:srgbClr val="19364D"/>
                </a:solidFill>
                <a:latin typeface="Aptos"/>
              </a:defRPr>
            </a:pPr>
            <a:r>
              <a:t>POLICY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" y="2834640"/>
            <a:ext cx="2386584" cy="4846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500" b="1">
                <a:solidFill>
                  <a:srgbClr val="173953"/>
                </a:solidFill>
                <a:latin typeface="Aptos"/>
              </a:defRPr>
            </a:pPr>
            <a:r>
              <a:t>Technology Security Policy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520440"/>
            <a:ext cx="2478024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500" b="1">
                <a:solidFill>
                  <a:srgbClr val="317F7B"/>
                </a:solidFill>
                <a:latin typeface="Aptos"/>
              </a:defRPr>
            </a:pPr>
            <a:r>
              <a:t>POL-004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4992" y="3063240"/>
            <a:ext cx="228600" cy="3657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2000" b="1">
                <a:solidFill>
                  <a:srgbClr val="317F7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93592" y="2194560"/>
            <a:ext cx="2679192" cy="1920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593592" y="2194560"/>
            <a:ext cx="2679192" cy="475488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657600" y="2304288"/>
            <a:ext cx="2560320" cy="20116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130" b="1">
                <a:solidFill>
                  <a:srgbClr val="FFFFFF"/>
                </a:solidFill>
                <a:latin typeface="Aptos"/>
              </a:defRPr>
            </a:pPr>
            <a:r>
              <a:t>STANDARD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39896" y="2834640"/>
            <a:ext cx="2386584" cy="4846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500" b="1">
                <a:solidFill>
                  <a:srgbClr val="173953"/>
                </a:solidFill>
                <a:latin typeface="Aptos"/>
              </a:defRPr>
            </a:pPr>
            <a:r>
              <a:t>Vulnerability Management Standard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94176" y="3520440"/>
            <a:ext cx="2478024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500" b="1">
                <a:solidFill>
                  <a:srgbClr val="317F7B"/>
                </a:solidFill>
                <a:latin typeface="Aptos"/>
              </a:defRPr>
            </a:pPr>
            <a:r>
              <a:t>STD-013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72784" y="3063240"/>
            <a:ext cx="228600" cy="3657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2000" b="1">
                <a:solidFill>
                  <a:srgbClr val="317F7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01384" y="2194560"/>
            <a:ext cx="2679192" cy="1920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501384" y="2194560"/>
            <a:ext cx="2679192" cy="47548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65392" y="2304288"/>
            <a:ext cx="2560320" cy="20116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130" b="1">
                <a:solidFill>
                  <a:srgbClr val="FFFFFF"/>
                </a:solidFill>
                <a:latin typeface="Aptos"/>
              </a:defRPr>
            </a:pPr>
            <a:r>
              <a:t>GOVERNANCE INSTRUMENT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7688" y="2834640"/>
            <a:ext cx="2386584" cy="4846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500" b="1">
                <a:solidFill>
                  <a:srgbClr val="173953"/>
                </a:solidFill>
                <a:latin typeface="Aptos"/>
              </a:defRPr>
            </a:pPr>
            <a:r>
              <a:t>Vulnerability Management Process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01968" y="3520440"/>
            <a:ext cx="2478024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500" b="1">
                <a:solidFill>
                  <a:srgbClr val="317F7B"/>
                </a:solidFill>
                <a:latin typeface="Aptos"/>
              </a:defRPr>
            </a:pPr>
            <a:r>
              <a:t>GI-028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80576" y="3063240"/>
            <a:ext cx="228600" cy="3657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2000" b="1">
                <a:solidFill>
                  <a:srgbClr val="317F7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409176" y="2194560"/>
            <a:ext cx="2679192" cy="1920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409176" y="2194560"/>
            <a:ext cx="2679192" cy="475488"/>
          </a:xfrm>
          <a:prstGeom prst="rect">
            <a:avLst/>
          </a:prstGeom>
          <a:solidFill>
            <a:srgbClr val="6278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473184" y="2304288"/>
            <a:ext cx="2560320" cy="20116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130" b="1">
                <a:solidFill>
                  <a:srgbClr val="FFFFFF"/>
                </a:solidFill>
                <a:latin typeface="Aptos"/>
              </a:defRPr>
            </a:pPr>
            <a:r>
              <a:t>PROCEDURE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55480" y="2834640"/>
            <a:ext cx="2386584" cy="4846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500" b="1">
                <a:solidFill>
                  <a:srgbClr val="173953"/>
                </a:solidFill>
                <a:latin typeface="Aptos"/>
              </a:defRPr>
            </a:pPr>
            <a:r>
              <a:t>IT Patching Procedure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09760" y="3520440"/>
            <a:ext cx="2478024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500" b="1">
                <a:solidFill>
                  <a:srgbClr val="317F7B"/>
                </a:solidFill>
                <a:latin typeface="Aptos"/>
              </a:defRPr>
            </a:pPr>
            <a:r>
              <a:t>IT-PRC-009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13816" y="4572000"/>
            <a:ext cx="10561320" cy="822960"/>
          </a:xfrm>
          <a:prstGeom prst="roundRect">
            <a:avLst>
              <a:gd name="adj" fmla="val 12000"/>
            </a:avLst>
          </a:prstGeom>
          <a:solidFill>
            <a:srgbClr val="FCF5E5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24128" y="4700016"/>
            <a:ext cx="10122408" cy="46634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50" b="0">
                <a:solidFill>
                  <a:srgbClr val="19364D"/>
                </a:solidFill>
                <a:latin typeface="Aptos"/>
              </a:defRPr>
            </a:pPr>
            <a:r>
              <a:t>An Instrument may support multiple Standards; a Procedure may reference several higher-level documents.</a:t>
            </a:r>
          </a:p>
          <a:p>
            <a:pPr>
              <a:defRPr sz="1250" b="0">
                <a:solidFill>
                  <a:srgbClr val="19364D"/>
                </a:solidFill>
                <a:latin typeface="Aptos"/>
              </a:defRPr>
            </a:pPr>
            <a:r>
              <a:t>An intervening document is not required at every level.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0976" y="5779008"/>
            <a:ext cx="10881360" cy="34747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100" b="1">
                <a:solidFill>
                  <a:srgbClr val="B15D4C"/>
                </a:solidFill>
                <a:latin typeface="Aptos"/>
              </a:defRPr>
            </a:pPr>
            <a:r>
              <a:t>ILLUSTRATIVE ONLY: Reference numbers and titles are examples, not actual approved corporate assignments.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01752"/>
            <a:ext cx="1106424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950" b="1">
                <a:solidFill>
                  <a:srgbClr val="317F7B"/>
                </a:solidFill>
                <a:latin typeface="Aptos"/>
              </a:defRPr>
            </a:pPr>
            <a:r>
              <a:t>G360 • PSGI GOVERNANCE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0080"/>
            <a:ext cx="10972800" cy="43858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550" b="1">
                <a:solidFill>
                  <a:srgbClr val="173953"/>
                </a:solidFill>
                <a:latin typeface="Aptos"/>
              </a:defRPr>
            </a:pPr>
            <a:r>
              <a:rPr dirty="0"/>
              <a:t>Entity </a:t>
            </a:r>
            <a:r>
              <a:rPr lang="en-US" dirty="0"/>
              <a:t>A</a:t>
            </a:r>
            <a:r>
              <a:rPr dirty="0"/>
              <a:t>pplicability and </a:t>
            </a:r>
            <a:r>
              <a:rPr lang="en-US" dirty="0"/>
              <a:t>E</a:t>
            </a:r>
            <a:r>
              <a:rPr dirty="0"/>
              <a:t>nforceable </a:t>
            </a:r>
            <a:r>
              <a:rPr lang="en-US" dirty="0"/>
              <a:t>E</a:t>
            </a:r>
            <a:r>
              <a:rPr dirty="0"/>
              <a:t>xceptions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18520" cy="16459"/>
          </a:xfrm>
          <a:prstGeom prst="rect">
            <a:avLst/>
          </a:prstGeom>
          <a:solidFill>
            <a:srgbClr val="D6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6072" y="1600200"/>
            <a:ext cx="5120640" cy="2194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6072" y="1600200"/>
            <a:ext cx="64008" cy="2194560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1755648"/>
            <a:ext cx="4718303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173953"/>
                </a:solidFill>
                <a:latin typeface="Aptos"/>
              </a:defRPr>
            </a:pPr>
            <a:r>
              <a:t>GOVERNANCE INSTRUMENT CLASSIFICATIONS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240280"/>
            <a:ext cx="4718303" cy="148132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Mandatory</a:t>
            </a:r>
          </a:p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Customized</a:t>
            </a:r>
          </a:p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Entity-Specific</a:t>
            </a:r>
          </a:p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endParaRPr/>
          </a:p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Each Instrument also carries a separate mandatory designation and defined Entity applicability.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07608" y="1600200"/>
            <a:ext cx="5596128" cy="2194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07608" y="1600200"/>
            <a:ext cx="64008" cy="2194560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08776" y="1755648"/>
            <a:ext cx="5193792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500" b="1">
                <a:solidFill>
                  <a:srgbClr val="173953"/>
                </a:solidFill>
                <a:latin typeface="Aptos"/>
              </a:defRPr>
            </a:pPr>
            <a:r>
              <a:t>APPROVAL AUTHORITY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08776" y="2240280"/>
            <a:ext cx="5193792" cy="148132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Entity management endorses an exception request.</a:t>
            </a:r>
          </a:p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endParaRPr/>
          </a:p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Enterprise CISO or designated central enterprise authority approves, rejects, or formally re-approves it.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4096512"/>
            <a:ext cx="10972800" cy="1170432"/>
          </a:xfrm>
          <a:prstGeom prst="roundRect">
            <a:avLst>
              <a:gd name="adj" fmla="val 12000"/>
            </a:avLst>
          </a:prstGeom>
          <a:solidFill>
            <a:srgbClr val="FCF5E5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0392" y="4270248"/>
            <a:ext cx="10360152" cy="29260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700" b="1">
                <a:solidFill>
                  <a:srgbClr val="173953"/>
                </a:solidFill>
                <a:latin typeface="Aptos"/>
              </a:defRPr>
            </a:pPr>
            <a:r>
              <a:t>MANDATORY RISK COMMITTEE ESCALATION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536" y="4681728"/>
            <a:ext cx="10305288" cy="40233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60" b="0">
                <a:solidFill>
                  <a:srgbClr val="19364D"/>
                </a:solidFill>
                <a:latin typeface="Aptos"/>
              </a:defRPr>
            </a:pPr>
            <a:r>
              <a:t>Any exception missing its solution / remediation date or formal re-approval date must be escalated, regardless of risk rating or requesting Entity.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944" y="5669280"/>
            <a:ext cx="10927080" cy="4846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567083"/>
                </a:solidFill>
                <a:latin typeface="Aptos"/>
              </a:defRPr>
            </a:pPr>
            <a:r>
              <a:t>Exceptions are documented, time-limited, monitored and re-approved affirmatively. They do not waive applicable law or regulation.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01752"/>
            <a:ext cx="1106424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950" b="1">
                <a:solidFill>
                  <a:srgbClr val="317F7B"/>
                </a:solidFill>
                <a:latin typeface="Aptos"/>
              </a:defRPr>
            </a:pPr>
            <a:r>
              <a:t>G360 • PSGI GOVERNANCE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0080"/>
            <a:ext cx="10972800" cy="54864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550" b="1">
                <a:solidFill>
                  <a:srgbClr val="173953"/>
                </a:solidFill>
                <a:latin typeface="Aptos"/>
              </a:defRPr>
            </a:pPr>
            <a:r>
              <a:t>Five-stage PSGI Governance and Maintenance Process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18520" cy="16459"/>
          </a:xfrm>
          <a:prstGeom prst="rect">
            <a:avLst/>
          </a:prstGeom>
          <a:solidFill>
            <a:srgbClr val="D6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389888"/>
            <a:ext cx="10881360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50" b="0">
                <a:solidFill>
                  <a:srgbClr val="567083"/>
                </a:solidFill>
                <a:latin typeface="Aptos"/>
              </a:defRPr>
            </a:pPr>
            <a:r>
              <a:t>The original recurring governance lifecycle is retained, with document control, Entity applicability, and risk enforcement.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" y="2084831"/>
            <a:ext cx="2148840" cy="3072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" y="2084831"/>
            <a:ext cx="2148840" cy="512064"/>
          </a:xfrm>
          <a:prstGeom prst="rect">
            <a:avLst/>
          </a:prstGeom>
          <a:solidFill>
            <a:srgbClr val="DEB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13232" y="2148840"/>
            <a:ext cx="1920240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700" b="1">
                <a:solidFill>
                  <a:srgbClr val="19364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2743200"/>
            <a:ext cx="1856231" cy="58521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80" b="1">
                <a:solidFill>
                  <a:srgbClr val="173953"/>
                </a:solidFill>
                <a:latin typeface="Aptos"/>
              </a:defRPr>
            </a:pPr>
            <a:r>
              <a:t>PREPARATION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547872"/>
            <a:ext cx="1828800" cy="120700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Develop materials; determine applicability and governing document references.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70632" y="3474720"/>
            <a:ext cx="173736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00" b="1">
                <a:solidFill>
                  <a:srgbClr val="317F7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44368" y="2084831"/>
            <a:ext cx="2148840" cy="3072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944368" y="2084831"/>
            <a:ext cx="2148840" cy="512064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035808" y="2148840"/>
            <a:ext cx="1920240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90672" y="2743200"/>
            <a:ext cx="1856231" cy="58521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80" b="1">
                <a:solidFill>
                  <a:srgbClr val="173953"/>
                </a:solidFill>
                <a:latin typeface="Aptos"/>
              </a:defRPr>
            </a:pPr>
            <a:r>
              <a:t>SCHEDULING &amp; COMMUNICATION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8960" y="3547872"/>
            <a:ext cx="1828800" cy="120700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Engage document owners and affected Entities; set review schedules.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93208" y="3474720"/>
            <a:ext cx="173736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00" b="1">
                <a:solidFill>
                  <a:srgbClr val="317F7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266944" y="2084831"/>
            <a:ext cx="2148840" cy="3072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266944" y="2084831"/>
            <a:ext cx="2148840" cy="512064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58383" y="2148840"/>
            <a:ext cx="1920240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3248" y="2743200"/>
            <a:ext cx="1856231" cy="58521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80" b="1">
                <a:solidFill>
                  <a:srgbClr val="173953"/>
                </a:solidFill>
                <a:latin typeface="Aptos"/>
              </a:defRPr>
            </a:pPr>
            <a:r>
              <a:t>APPROVAL / REJECTION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31536" y="3547872"/>
            <a:ext cx="1828800" cy="120700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Obtain and record action from designated document authorities.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15783" y="3474720"/>
            <a:ext cx="173736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00" b="1">
                <a:solidFill>
                  <a:srgbClr val="317F7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589520" y="2084831"/>
            <a:ext cx="2148840" cy="3072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589520" y="2084831"/>
            <a:ext cx="2148840" cy="512064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680960" y="2148840"/>
            <a:ext cx="1920240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35824" y="2743200"/>
            <a:ext cx="1856231" cy="58521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80" b="1">
                <a:solidFill>
                  <a:srgbClr val="173953"/>
                </a:solidFill>
                <a:latin typeface="Aptos"/>
              </a:defRPr>
            </a:pPr>
            <a:r>
              <a:t>CENTRAL LIBRARY &amp; REGISTERS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54112" y="3547872"/>
            <a:ext cx="1828800" cy="120700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Publish controlled versions; update register references.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38360" y="3474720"/>
            <a:ext cx="173736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00" b="1">
                <a:solidFill>
                  <a:srgbClr val="317F7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912096" y="2084831"/>
            <a:ext cx="2148840" cy="3072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9912096" y="2084831"/>
            <a:ext cx="2148840" cy="512064"/>
          </a:xfrm>
          <a:prstGeom prst="rect">
            <a:avLst/>
          </a:prstGeom>
          <a:solidFill>
            <a:srgbClr val="6278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003536" y="2148840"/>
            <a:ext cx="1920240" cy="30175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2743200"/>
            <a:ext cx="1856231" cy="58521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ctr">
              <a:defRPr sz="1380" b="1">
                <a:solidFill>
                  <a:srgbClr val="173953"/>
                </a:solidFill>
                <a:latin typeface="Aptos"/>
              </a:defRPr>
            </a:pPr>
            <a:r>
              <a:t>STATUS &amp; LEADERSHIP REPORTING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76688" y="3547872"/>
            <a:ext cx="1828800" cy="1207008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00" b="0">
                <a:solidFill>
                  <a:srgbClr val="19364D"/>
                </a:solidFill>
                <a:latin typeface="Aptos"/>
              </a:defRPr>
            </a:pPr>
            <a:r>
              <a:t>Report reviews, governance gaps, and overdue exceptions.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5528" y="5577840"/>
            <a:ext cx="10652760" cy="32004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567083"/>
                </a:solidFill>
                <a:latin typeface="Aptos"/>
              </a:defRPr>
            </a:pPr>
            <a:r>
              <a:t>Ownership of business or technology Procedures stays with the responsible operational functions.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01752"/>
            <a:ext cx="1106424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950" b="1">
                <a:solidFill>
                  <a:srgbClr val="317F7B"/>
                </a:solidFill>
                <a:latin typeface="Aptos"/>
              </a:defRPr>
            </a:pPr>
            <a:r>
              <a:t>G360 • PSGI GOVERNANCE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0080"/>
            <a:ext cx="10972800" cy="54864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550" b="1">
                <a:solidFill>
                  <a:srgbClr val="173953"/>
                </a:solidFill>
                <a:latin typeface="Aptos"/>
              </a:defRPr>
            </a:pPr>
            <a:r>
              <a:t>Governance ownership and control boundaries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18520" cy="16459"/>
          </a:xfrm>
          <a:prstGeom prst="rect">
            <a:avLst/>
          </a:prstGeom>
          <a:solidFill>
            <a:srgbClr val="D6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1463040"/>
            <a:ext cx="10835640" cy="484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13232" y="1463040"/>
            <a:ext cx="3300984" cy="484632"/>
          </a:xfrm>
          <a:prstGeom prst="rect">
            <a:avLst/>
          </a:prstGeom>
          <a:solidFill>
            <a:srgbClr val="E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77824" y="1572768"/>
            <a:ext cx="3035808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173953"/>
                </a:solidFill>
                <a:latin typeface="Aptos"/>
              </a:defRPr>
            </a:pPr>
            <a:r>
              <a:t>Enterprise governing authority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1572768"/>
            <a:ext cx="7132320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Establishes Governance Model, authority and oversight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3232" y="2043684"/>
            <a:ext cx="10835640" cy="484632"/>
          </a:xfrm>
          <a:prstGeom prst="roundRect">
            <a:avLst>
              <a:gd name="adj" fmla="val 12000"/>
            </a:avLst>
          </a:prstGeom>
          <a:solidFill>
            <a:srgbClr val="EAF2F8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13232" y="2043684"/>
            <a:ext cx="3300984" cy="484632"/>
          </a:xfrm>
          <a:prstGeom prst="rect">
            <a:avLst/>
          </a:prstGeom>
          <a:solidFill>
            <a:srgbClr val="DCED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7824" y="2153412"/>
            <a:ext cx="3035808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173953"/>
                </a:solidFill>
                <a:latin typeface="Aptos"/>
              </a:defRPr>
            </a:pPr>
            <a:r>
              <a:t>Enterprise Information Security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0" y="2153412"/>
            <a:ext cx="7132320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Administers PSGI; coordinates Policy and Standard governance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3232" y="2624328"/>
            <a:ext cx="10835640" cy="484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13232" y="2624328"/>
            <a:ext cx="3300984" cy="484632"/>
          </a:xfrm>
          <a:prstGeom prst="rect">
            <a:avLst/>
          </a:prstGeom>
          <a:solidFill>
            <a:srgbClr val="E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77824" y="2734056"/>
            <a:ext cx="3035808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173953"/>
                </a:solidFill>
                <a:latin typeface="Aptos"/>
              </a:defRPr>
            </a:pPr>
            <a:r>
              <a:t>PSGI document owner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06240" y="2734056"/>
            <a:ext cx="7132320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Maintains its assigned controlled document and reviews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" y="3204972"/>
            <a:ext cx="10835640" cy="484632"/>
          </a:xfrm>
          <a:prstGeom prst="roundRect">
            <a:avLst>
              <a:gd name="adj" fmla="val 12000"/>
            </a:avLst>
          </a:prstGeom>
          <a:solidFill>
            <a:srgbClr val="EAF2F8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13232" y="3204972"/>
            <a:ext cx="3300984" cy="484632"/>
          </a:xfrm>
          <a:prstGeom prst="rect">
            <a:avLst/>
          </a:prstGeom>
          <a:solidFill>
            <a:srgbClr val="DCED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77824" y="3314700"/>
            <a:ext cx="3035808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173953"/>
                </a:solidFill>
                <a:latin typeface="Aptos"/>
              </a:defRPr>
            </a:pPr>
            <a:r>
              <a:t>Designated document approver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06240" y="3314700"/>
            <a:ext cx="7132320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Approves controlled documents under formally designated authority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13232" y="3785616"/>
            <a:ext cx="10835640" cy="484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13232" y="3785616"/>
            <a:ext cx="3300984" cy="484632"/>
          </a:xfrm>
          <a:prstGeom prst="rect">
            <a:avLst/>
          </a:prstGeom>
          <a:solidFill>
            <a:srgbClr val="E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77824" y="3895344"/>
            <a:ext cx="3035808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173953"/>
                </a:solidFill>
                <a:latin typeface="Aptos"/>
              </a:defRPr>
            </a:pPr>
            <a:r>
              <a:t>Entity management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06240" y="3895344"/>
            <a:ext cx="7132320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Endorses exception requests; remains accountable for Entity actions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3232" y="4366260"/>
            <a:ext cx="10835640" cy="484632"/>
          </a:xfrm>
          <a:prstGeom prst="roundRect">
            <a:avLst>
              <a:gd name="adj" fmla="val 12000"/>
            </a:avLst>
          </a:prstGeom>
          <a:solidFill>
            <a:srgbClr val="EAF2F8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13232" y="4366260"/>
            <a:ext cx="3300984" cy="484632"/>
          </a:xfrm>
          <a:prstGeom prst="rect">
            <a:avLst/>
          </a:prstGeom>
          <a:solidFill>
            <a:srgbClr val="DCED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77824" y="4475988"/>
            <a:ext cx="3035808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173953"/>
                </a:solidFill>
                <a:latin typeface="Aptos"/>
              </a:defRPr>
            </a:pPr>
            <a:r>
              <a:t>Enterprise CISO / designee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06240" y="4475988"/>
            <a:ext cx="7132320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Central decision authority for PSGI exceptions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3232" y="4946904"/>
            <a:ext cx="10835640" cy="484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713232" y="4946904"/>
            <a:ext cx="3300984" cy="484632"/>
          </a:xfrm>
          <a:prstGeom prst="rect">
            <a:avLst/>
          </a:prstGeom>
          <a:solidFill>
            <a:srgbClr val="E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77824" y="5056632"/>
            <a:ext cx="3035808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173953"/>
                </a:solidFill>
                <a:latin typeface="Aptos"/>
              </a:defRPr>
            </a:pPr>
            <a:r>
              <a:t>Enterprise Risk Committee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06240" y="5056632"/>
            <a:ext cx="7132320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Receives mandatory escalations of missed exception deadlines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13232" y="5527548"/>
            <a:ext cx="10835640" cy="484632"/>
          </a:xfrm>
          <a:prstGeom prst="roundRect">
            <a:avLst>
              <a:gd name="adj" fmla="val 12000"/>
            </a:avLst>
          </a:prstGeom>
          <a:solidFill>
            <a:srgbClr val="EAF2F8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13232" y="5527548"/>
            <a:ext cx="3300984" cy="484632"/>
          </a:xfrm>
          <a:prstGeom prst="rect">
            <a:avLst/>
          </a:prstGeom>
          <a:solidFill>
            <a:srgbClr val="DCED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77824" y="5637276"/>
            <a:ext cx="3035808" cy="31089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80" b="1">
                <a:solidFill>
                  <a:srgbClr val="173953"/>
                </a:solidFill>
                <a:latin typeface="Aptos"/>
              </a:defRPr>
            </a:pPr>
            <a:r>
              <a:t>Operational functions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06240" y="5637276"/>
            <a:ext cx="7132320" cy="27432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230" b="0">
                <a:solidFill>
                  <a:srgbClr val="19364D"/>
                </a:solidFill>
                <a:latin typeface="Aptos"/>
              </a:defRPr>
            </a:pPr>
            <a:r>
              <a:t>Own and maintain their Procedures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49808" y="6245352"/>
            <a:ext cx="10881360" cy="18288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000" b="0">
                <a:solidFill>
                  <a:srgbClr val="567083"/>
                </a:solidFill>
                <a:latin typeface="Aptos"/>
              </a:defRPr>
            </a:pPr>
            <a:r>
              <a:t>Specific document-approval authorities and routine review intervals remain implementation decisions.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01752"/>
            <a:ext cx="11064240" cy="25603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950" b="1">
                <a:solidFill>
                  <a:srgbClr val="317F7B"/>
                </a:solidFill>
                <a:latin typeface="Aptos"/>
              </a:defRPr>
            </a:pPr>
            <a:r>
              <a:t>G360 • PSGI GOVERNANCE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0080"/>
            <a:ext cx="10972800" cy="43858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550" b="1">
                <a:solidFill>
                  <a:srgbClr val="173953"/>
                </a:solidFill>
                <a:latin typeface="Aptos"/>
              </a:defRPr>
            </a:pPr>
            <a:r>
              <a:rPr dirty="0"/>
              <a:t>Practical </a:t>
            </a:r>
            <a:r>
              <a:rPr lang="en-US" dirty="0"/>
              <a:t>V</a:t>
            </a:r>
            <a:r>
              <a:rPr dirty="0"/>
              <a:t>alue of the </a:t>
            </a:r>
            <a:r>
              <a:rPr lang="en-US" dirty="0"/>
              <a:t>C</a:t>
            </a:r>
            <a:r>
              <a:rPr dirty="0"/>
              <a:t>oordinated PSGI </a:t>
            </a:r>
            <a:r>
              <a:rPr lang="en-US" dirty="0"/>
              <a:t>M</a:t>
            </a:r>
            <a:r>
              <a:rPr dirty="0"/>
              <a:t>ethodology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18520" cy="16459"/>
          </a:xfrm>
          <a:prstGeom prst="rect">
            <a:avLst/>
          </a:prstGeom>
          <a:solidFill>
            <a:srgbClr val="D6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629400"/>
            <a:ext cx="8778240" cy="137160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800" b="0">
                <a:solidFill>
                  <a:srgbClr val="567083"/>
                </a:solidFill>
                <a:latin typeface="Aptos"/>
              </a:defRPr>
            </a:pPr>
            <a:r>
              <a:t>G360 INFORMATION SECURITY  •  PSGI PUBLIC PRESENTATION  •  13 OCT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104" y="6611112"/>
            <a:ext cx="457200" cy="1645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 algn="r">
              <a:defRPr sz="900" b="0">
                <a:solidFill>
                  <a:srgbClr val="567083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435608"/>
            <a:ext cx="10698480" cy="621792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2000" b="1">
                <a:solidFill>
                  <a:srgbClr val="173953"/>
                </a:solidFill>
                <a:latin typeface="Aptos"/>
              </a:defRPr>
            </a:pPr>
            <a:r>
              <a:t>The distinctive value is not the existence of Policies and Standards: it is the way they are organized, connected, governed, and enforced.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468880"/>
            <a:ext cx="3520440" cy="24140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8368" y="2468880"/>
            <a:ext cx="64008" cy="2414016"/>
          </a:xfrm>
          <a:prstGeom prst="rect">
            <a:avLst/>
          </a:prstGeom>
          <a:solidFill>
            <a:srgbClr val="DEB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9536" y="2624328"/>
            <a:ext cx="3118104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600" b="1">
                <a:solidFill>
                  <a:srgbClr val="173953"/>
                </a:solidFill>
                <a:latin typeface="Aptos"/>
              </a:defRPr>
            </a:pPr>
            <a:r>
              <a:t>EXECUTIVES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6" y="3108960"/>
            <a:ext cx="3118104" cy="170078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300" b="0">
                <a:solidFill>
                  <a:srgbClr val="19364D"/>
                </a:solidFill>
                <a:latin typeface="Aptos"/>
              </a:defRPr>
            </a:pPr>
            <a:r>
              <a:t>Understand governance coverage, accountability, Entity applicability and exceptions without navigating a library of individual files.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3400" y="2468880"/>
            <a:ext cx="3520440" cy="24140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43400" y="2468880"/>
            <a:ext cx="64008" cy="2414016"/>
          </a:xfrm>
          <a:prstGeom prst="rect">
            <a:avLst/>
          </a:prstGeom>
          <a:solidFill>
            <a:srgbClr val="3F7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44568" y="2624328"/>
            <a:ext cx="3118104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600" b="1">
                <a:solidFill>
                  <a:srgbClr val="173953"/>
                </a:solidFill>
                <a:latin typeface="Aptos"/>
              </a:defRPr>
            </a:pPr>
            <a:r>
              <a:t>DIRECTORS &amp; MANAGERS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108960"/>
            <a:ext cx="3118104" cy="170078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300" b="0">
                <a:solidFill>
                  <a:srgbClr val="19364D"/>
                </a:solidFill>
                <a:latin typeface="Aptos"/>
              </a:defRPr>
            </a:pPr>
            <a:r>
              <a:t>Find related governance materials, identify document owners, confirm controlling references, and monitor maintenance.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28431" y="2468880"/>
            <a:ext cx="3520440" cy="24140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28431" y="2468880"/>
            <a:ext cx="64008" cy="2414016"/>
          </a:xfrm>
          <a:prstGeom prst="rect">
            <a:avLst/>
          </a:prstGeom>
          <a:solidFill>
            <a:srgbClr val="317F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29600" y="2624328"/>
            <a:ext cx="3118104" cy="42062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600" b="1">
                <a:solidFill>
                  <a:srgbClr val="173953"/>
                </a:solidFill>
                <a:latin typeface="Aptos"/>
              </a:defRPr>
            </a:pPr>
            <a:r>
              <a:t>ANALYSTS &amp; ENGINEERS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3108960"/>
            <a:ext cx="3118104" cy="1700784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pPr>
              <a:defRPr sz="1300" b="0">
                <a:solidFill>
                  <a:srgbClr val="19364D"/>
                </a:solidFill>
                <a:latin typeface="Aptos"/>
              </a:defRPr>
            </a:pPr>
            <a:r>
              <a:t>Use the visual Matrix as a day-to-day reference; follow document identifiers to controlled sources and relevant procedures.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672" y="5303520"/>
            <a:ext cx="10698480" cy="713232"/>
          </a:xfrm>
          <a:prstGeom prst="roundRect">
            <a:avLst>
              <a:gd name="adj" fmla="val 12000"/>
            </a:avLst>
          </a:prstGeom>
          <a:solidFill>
            <a:srgbClr val="EAF2F8"/>
          </a:solidFill>
          <a:ln w="8890"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42415" y="5477256"/>
            <a:ext cx="10149840" cy="356616"/>
          </a:xfrm>
          <a:prstGeom prst="rect">
            <a:avLst/>
          </a:prstGeom>
          <a:noFill/>
        </p:spPr>
        <p:txBody>
          <a:bodyPr wrap="square" lIns="18288" tIns="22860" rIns="18288" bIns="22860" anchor="t">
            <a:spAutoFit/>
          </a:bodyPr>
          <a:lstStyle/>
          <a:p>
            <a:r>
              <a:t>Methodology scope: five-level hierarchy, ISMS context, Matrix + Registers, traceability, exception enforcement, and five-stage governance maintenance.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1047</Words>
  <Application>Microsoft Office PowerPoint</Application>
  <PresentationFormat>Widescreen</PresentationFormat>
  <Paragraphs>204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Cochran</cp:lastModifiedBy>
  <cp:revision>1</cp:revision>
  <dcterms:created xsi:type="dcterms:W3CDTF">2013-01-27T09:14:16Z</dcterms:created>
  <dcterms:modified xsi:type="dcterms:W3CDTF">2026-10-14T01:25:19Z</dcterms:modified>
  <cp:category/>
</cp:coreProperties>
</file>